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13" r:id="rId1"/>
  </p:sldMasterIdLst>
  <p:sldIdLst>
    <p:sldId id="256" r:id="rId2"/>
    <p:sldId id="257" r:id="rId3"/>
    <p:sldId id="267" r:id="rId4"/>
    <p:sldId id="268" r:id="rId5"/>
    <p:sldId id="259" r:id="rId6"/>
    <p:sldId id="269" r:id="rId7"/>
    <p:sldId id="258" r:id="rId8"/>
    <p:sldId id="266" r:id="rId9"/>
    <p:sldId id="260" r:id="rId10"/>
    <p:sldId id="264" r:id="rId11"/>
    <p:sldId id="261" r:id="rId12"/>
    <p:sldId id="265" r:id="rId13"/>
    <p:sldId id="262"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40" autoAdjust="0"/>
    <p:restoredTop sz="94660"/>
  </p:normalViewPr>
  <p:slideViewPr>
    <p:cSldViewPr snapToGrid="0">
      <p:cViewPr varScale="1">
        <p:scale>
          <a:sx n="72" d="100"/>
          <a:sy n="72"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6AD6EE87-EBD5-4F12-A48A-63ACA297AC8F}" type="datetimeFigureOut">
              <a:rPr lang="en-US" smtClean="0"/>
              <a:t>12/5/2016</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accent1"/>
                </a:solidFill>
              </a:defRPr>
            </a:lvl1pPr>
          </a:lstStyle>
          <a:p>
            <a:fld id="{4FAB73BC-B049-4115-A692-8D63A059BFB8}" type="slidenum">
              <a:rPr lang="en-US" smtClean="0"/>
              <a:t>‹#›</a:t>
            </a:fld>
            <a:endParaRPr lang="en-US"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154389"/>
      </p:ext>
    </p:extLst>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12/5/2016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85317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accent1"/>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536187" y="5927131"/>
            <a:ext cx="3814856" cy="365125"/>
          </a:xfrm>
        </p:spPr>
        <p:txBody>
          <a:bodyPr/>
          <a:lstStyle/>
          <a:p>
            <a:fld id="{2A4AFB99-0EAB-4182-AFF8-E214C82A68F6}" type="datetimeFigureOut">
              <a:rPr lang="en-US" smtClean="0"/>
              <a:t>12/5/2016</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4FAB73BC-B049-4115-A692-8D63A059BFB8}" type="slidenum">
              <a:rPr lang="en-US" smtClean="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4930280"/>
      </p:ext>
    </p:extLst>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smtClean="0"/>
              <a:t>12/5/2016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72651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accent1"/>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accent1"/>
                </a:solidFill>
              </a:defRPr>
            </a:lvl1pPr>
          </a:lstStyle>
          <a:p>
            <a:fld id="{5A61015F-7CC6-4D0A-9D87-873EA4C304CC}" type="datetimeFigureOut">
              <a:rPr lang="en-US" smtClean="0"/>
              <a:t>12/5/2016</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accent1"/>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4FAB73BC-B049-4115-A692-8D63A059BFB8}" type="slidenum">
              <a:rPr lang="en-US" smtClean="0"/>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9078698"/>
      </p:ext>
    </p:extLst>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81600" y="540628"/>
            <a:ext cx="6248400" cy="248894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81600" y="3712467"/>
            <a:ext cx="6248400" cy="24822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12/5/2016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6278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12/5/2016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42562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12/5/2016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41824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smtClean="0"/>
              <a:t>12/5/2016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5568523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a:t>Click to edit Master title style</a:t>
            </a:r>
            <a:endParaRPr lang="en-US" dirty="0"/>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5C68B11-C5A8-448C-8CE9-B1A273C79CFC}" type="datetimeFigureOut">
              <a:rPr lang="en-US" smtClean="0"/>
              <a:t>12/5/2016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6559448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12/5/2016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1886150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accent1"/>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accent1"/>
                </a:solidFill>
                <a:latin typeface="+mj-lt"/>
              </a:defRPr>
            </a:lvl1pPr>
          </a:lstStyle>
          <a:p>
            <a:fld id="{90298CD5-6C1E-4009-B41F-6DF62E31D3BE}" type="datetimeFigureOut">
              <a:rPr lang="en-US" smtClean="0"/>
              <a:pPr/>
              <a:t>12/5/2016</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accent1"/>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4FAB73BC-B049-4115-A692-8D63A059BFB8}" type="slidenum">
              <a:rPr lang="en-US" smtClean="0"/>
              <a:pPr/>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4096416"/>
      </p:ext>
    </p:extLst>
  </p:cSld>
  <p:clrMap bg1="lt1" tx1="dk1" bg2="lt2" tx2="dk2" accent1="accent1" accent2="accent2" accent3="accent3" accent4="accent4" accent5="accent5" accent6="accent6" hlink="hlink" folHlink="folHlink"/>
  <p:sldLayoutIdLst>
    <p:sldLayoutId id="2147484014" r:id="rId1"/>
    <p:sldLayoutId id="2147484015" r:id="rId2"/>
    <p:sldLayoutId id="2147484016" r:id="rId3"/>
    <p:sldLayoutId id="2147484017" r:id="rId4"/>
    <p:sldLayoutId id="2147484018" r:id="rId5"/>
    <p:sldLayoutId id="2147484019" r:id="rId6"/>
    <p:sldLayoutId id="2147484020" r:id="rId7"/>
    <p:sldLayoutId id="2147484021" r:id="rId8"/>
    <p:sldLayoutId id="2147484022" r:id="rId9"/>
    <p:sldLayoutId id="2147484023" r:id="rId10"/>
    <p:sldLayoutId id="2147484024" r:id="rId11"/>
  </p:sldLayoutIdLst>
  <p:txStyles>
    <p:titleStyle>
      <a:lvl1pPr algn="r" defTabSz="914400" rtl="0" eaLnBrk="1" latinLnBrk="0" hangingPunct="1">
        <a:lnSpc>
          <a:spcPct val="90000"/>
        </a:lnSpc>
        <a:spcBef>
          <a:spcPct val="0"/>
        </a:spcBef>
        <a:buNone/>
        <a:defRPr sz="5000" b="0" i="1" kern="1200" baseline="0">
          <a:solidFill>
            <a:schemeClr val="accent1"/>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PH" dirty="0"/>
              <a:t>Medical question answering systems</a:t>
            </a:r>
            <a:endParaRPr lang="en-GB" dirty="0"/>
          </a:p>
        </p:txBody>
      </p:sp>
      <p:sp>
        <p:nvSpPr>
          <p:cNvPr id="3" name="Subtitle 2"/>
          <p:cNvSpPr>
            <a:spLocks noGrp="1"/>
          </p:cNvSpPr>
          <p:nvPr>
            <p:ph type="subTitle" idx="1"/>
          </p:nvPr>
        </p:nvSpPr>
        <p:spPr>
          <a:xfrm>
            <a:off x="1088914" y="5537925"/>
            <a:ext cx="7034362" cy="1139966"/>
          </a:xfrm>
        </p:spPr>
        <p:txBody>
          <a:bodyPr>
            <a:normAutofit/>
          </a:bodyPr>
          <a:lstStyle/>
          <a:p>
            <a:r>
              <a:rPr lang="en-PH" dirty="0"/>
              <a:t>John Patrick Amata</a:t>
            </a:r>
          </a:p>
          <a:p>
            <a:r>
              <a:rPr lang="en-PH" dirty="0"/>
              <a:t>Immanuel Espiritu</a:t>
            </a:r>
          </a:p>
          <a:p>
            <a:r>
              <a:rPr lang="en-PH" dirty="0"/>
              <a:t>Jayvee </a:t>
            </a:r>
            <a:r>
              <a:rPr lang="en-PH" dirty="0" err="1"/>
              <a:t>Febrer</a:t>
            </a:r>
            <a:endParaRPr lang="en-GB" dirty="0"/>
          </a:p>
        </p:txBody>
      </p:sp>
    </p:spTree>
    <p:extLst>
      <p:ext uri="{BB962C8B-B14F-4D97-AF65-F5344CB8AC3E}">
        <p14:creationId xmlns:p14="http://schemas.microsoft.com/office/powerpoint/2010/main" val="1554171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382" y="559678"/>
            <a:ext cx="4346524" cy="4952492"/>
          </a:xfrm>
        </p:spPr>
        <p:txBody>
          <a:bodyPr/>
          <a:lstStyle/>
          <a:p>
            <a:pPr algn="l"/>
            <a:r>
              <a:rPr lang="en-PH" dirty="0"/>
              <a:t>Console Based</a:t>
            </a:r>
            <a:br>
              <a:rPr lang="en-PH" dirty="0"/>
            </a:br>
            <a:r>
              <a:rPr lang="en-PH" dirty="0"/>
              <a:t>QA:</a:t>
            </a:r>
            <a:br>
              <a:rPr lang="en-PH" dirty="0"/>
            </a:br>
            <a:r>
              <a:rPr lang="en-PH" dirty="0"/>
              <a:t>Demo</a:t>
            </a:r>
            <a:endParaRPr lang="en-GB" dirty="0"/>
          </a:p>
        </p:txBody>
      </p:sp>
      <p:pic>
        <p:nvPicPr>
          <p:cNvPr id="4" name="2016-12-03 06-02-1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 y="0"/>
            <a:ext cx="12085983" cy="6795294"/>
          </a:xfrm>
        </p:spPr>
      </p:pic>
    </p:spTree>
    <p:extLst>
      <p:ext uri="{BB962C8B-B14F-4D97-AF65-F5344CB8AC3E}">
        <p14:creationId xmlns:p14="http://schemas.microsoft.com/office/powerpoint/2010/main" val="22495378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PH" dirty="0"/>
              <a:t>Second Cycle:</a:t>
            </a:r>
            <a:br>
              <a:rPr lang="en-PH" dirty="0"/>
            </a:br>
            <a:br>
              <a:rPr lang="en-PH" dirty="0"/>
            </a:br>
            <a:r>
              <a:rPr lang="en-PH" dirty="0"/>
              <a:t>Browser</a:t>
            </a:r>
            <a:br>
              <a:rPr lang="en-PH" dirty="0"/>
            </a:br>
            <a:r>
              <a:rPr lang="en-PH" dirty="0"/>
              <a:t>Based</a:t>
            </a:r>
            <a:br>
              <a:rPr lang="en-PH" dirty="0"/>
            </a:br>
            <a:r>
              <a:rPr lang="en-PH" dirty="0"/>
              <a:t>QA</a:t>
            </a:r>
            <a:endParaRPr lang="en-GB" dirty="0"/>
          </a:p>
        </p:txBody>
      </p:sp>
      <p:sp>
        <p:nvSpPr>
          <p:cNvPr id="3" name="Content Placeholder 2"/>
          <p:cNvSpPr>
            <a:spLocks noGrp="1"/>
          </p:cNvSpPr>
          <p:nvPr>
            <p:ph idx="1"/>
          </p:nvPr>
        </p:nvSpPr>
        <p:spPr/>
        <p:txBody>
          <a:bodyPr/>
          <a:lstStyle/>
          <a:p>
            <a:r>
              <a:rPr lang="en-GB" dirty="0"/>
              <a:t>Developed during November</a:t>
            </a:r>
          </a:p>
          <a:p>
            <a:r>
              <a:rPr lang="en-PH" dirty="0"/>
              <a:t>Solution for Information Retrieval</a:t>
            </a:r>
          </a:p>
          <a:p>
            <a:r>
              <a:rPr lang="en-PH" dirty="0"/>
              <a:t>Populated with 100 Articles</a:t>
            </a:r>
          </a:p>
          <a:p>
            <a:r>
              <a:rPr lang="en-PH" dirty="0" err="1"/>
              <a:t>Utilised</a:t>
            </a:r>
            <a:r>
              <a:rPr lang="en-PH" dirty="0"/>
              <a:t>: </a:t>
            </a:r>
            <a:r>
              <a:rPr lang="en-PH" dirty="0" err="1"/>
              <a:t>Elasticsearch</a:t>
            </a:r>
            <a:r>
              <a:rPr lang="en-PH" dirty="0"/>
              <a:t>, PHP, </a:t>
            </a:r>
            <a:r>
              <a:rPr lang="en-PH" dirty="0" err="1"/>
              <a:t>NlpTools</a:t>
            </a:r>
            <a:r>
              <a:rPr lang="en-PH" dirty="0"/>
              <a:t> (PHP API)</a:t>
            </a:r>
          </a:p>
          <a:p>
            <a:r>
              <a:rPr lang="en-PH" dirty="0"/>
              <a:t>Pitfalls: Non-existing dictionary for named entities, </a:t>
            </a:r>
            <a:r>
              <a:rPr lang="en-PH" dirty="0" err="1"/>
              <a:t>coreferences</a:t>
            </a:r>
            <a:r>
              <a:rPr lang="en-PH" dirty="0"/>
              <a:t>, and the lack of deeper linguistic classification tools provides a weak passage ranking.</a:t>
            </a:r>
          </a:p>
          <a:p>
            <a:endParaRPr lang="en-GB" dirty="0"/>
          </a:p>
        </p:txBody>
      </p:sp>
      <p:pic>
        <p:nvPicPr>
          <p:cNvPr id="5" name="Picture 4"/>
          <p:cNvPicPr>
            <a:picLocks noChangeAspect="1"/>
          </p:cNvPicPr>
          <p:nvPr/>
        </p:nvPicPr>
        <p:blipFill>
          <a:blip r:embed="rId2"/>
          <a:stretch>
            <a:fillRect/>
          </a:stretch>
        </p:blipFill>
        <p:spPr>
          <a:xfrm>
            <a:off x="1746595" y="3952140"/>
            <a:ext cx="10082579" cy="2550377"/>
          </a:xfrm>
          <a:prstGeom prst="rect">
            <a:avLst/>
          </a:prstGeom>
        </p:spPr>
      </p:pic>
    </p:spTree>
    <p:extLst>
      <p:ext uri="{BB962C8B-B14F-4D97-AF65-F5344CB8AC3E}">
        <p14:creationId xmlns:p14="http://schemas.microsoft.com/office/powerpoint/2010/main" val="3590985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PH" dirty="0"/>
              <a:t>Browser</a:t>
            </a:r>
            <a:br>
              <a:rPr lang="en-PH" dirty="0"/>
            </a:br>
            <a:r>
              <a:rPr lang="en-PH" dirty="0"/>
              <a:t>Based</a:t>
            </a:r>
            <a:br>
              <a:rPr lang="en-PH" dirty="0"/>
            </a:br>
            <a:r>
              <a:rPr lang="en-PH" dirty="0"/>
              <a:t>QA:</a:t>
            </a:r>
            <a:br>
              <a:rPr lang="en-PH" dirty="0"/>
            </a:br>
            <a:r>
              <a:rPr lang="en-PH" dirty="0"/>
              <a:t>Demo</a:t>
            </a:r>
            <a:endParaRPr lang="en-GB" dirty="0"/>
          </a:p>
        </p:txBody>
      </p:sp>
      <p:pic>
        <p:nvPicPr>
          <p:cNvPr id="4" name="2016-11-29 21-09-0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5774" y="137216"/>
            <a:ext cx="11953461" cy="6720784"/>
          </a:xfrm>
        </p:spPr>
      </p:pic>
    </p:spTree>
    <p:extLst>
      <p:ext uri="{BB962C8B-B14F-4D97-AF65-F5344CB8AC3E}">
        <p14:creationId xmlns:p14="http://schemas.microsoft.com/office/powerpoint/2010/main" val="29592454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PH" dirty="0"/>
              <a:t>Third Cycle:</a:t>
            </a:r>
            <a:br>
              <a:rPr lang="en-PH" dirty="0"/>
            </a:br>
            <a:br>
              <a:rPr lang="en-PH" dirty="0"/>
            </a:br>
            <a:r>
              <a:rPr lang="en-PH" dirty="0"/>
              <a:t>Apache UIMA</a:t>
            </a:r>
            <a:br>
              <a:rPr lang="en-PH" dirty="0"/>
            </a:br>
            <a:r>
              <a:rPr lang="en-PH" dirty="0"/>
              <a:t>Based</a:t>
            </a:r>
            <a:endParaRPr lang="en-GB" dirty="0"/>
          </a:p>
        </p:txBody>
      </p:sp>
      <p:sp>
        <p:nvSpPr>
          <p:cNvPr id="3" name="Content Placeholder 2"/>
          <p:cNvSpPr>
            <a:spLocks noGrp="1"/>
          </p:cNvSpPr>
          <p:nvPr>
            <p:ph idx="1"/>
          </p:nvPr>
        </p:nvSpPr>
        <p:spPr/>
        <p:txBody>
          <a:bodyPr/>
          <a:lstStyle/>
          <a:p>
            <a:r>
              <a:rPr lang="en-PH" dirty="0"/>
              <a:t>Conception and Planning began on October</a:t>
            </a:r>
          </a:p>
          <a:p>
            <a:r>
              <a:rPr lang="en-PH" dirty="0"/>
              <a:t>Started development on November</a:t>
            </a:r>
          </a:p>
          <a:p>
            <a:endParaRPr lang="en-PH" dirty="0"/>
          </a:p>
          <a:p>
            <a:pPr marL="0" indent="0">
              <a:buNone/>
            </a:pPr>
            <a:endParaRPr lang="en-PH" dirty="0"/>
          </a:p>
        </p:txBody>
      </p:sp>
      <p:pic>
        <p:nvPicPr>
          <p:cNvPr id="1028" name="Picture 4" descr="https://upload.wikimedia.org/wikipedia/commons/thumb/4/41/DeepQA.svg/1280px-DeepQA.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8972" y="1785730"/>
            <a:ext cx="9210263" cy="46051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1939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a:t>What’s</a:t>
            </a:r>
            <a:br>
              <a:rPr lang="en-PH" dirty="0"/>
            </a:br>
            <a:r>
              <a:rPr lang="en-PH" dirty="0"/>
              <a:t>Next?</a:t>
            </a:r>
            <a:endParaRPr lang="en-GB" dirty="0"/>
          </a:p>
        </p:txBody>
      </p:sp>
      <p:sp>
        <p:nvSpPr>
          <p:cNvPr id="3" name="Content Placeholder 2"/>
          <p:cNvSpPr>
            <a:spLocks noGrp="1"/>
          </p:cNvSpPr>
          <p:nvPr>
            <p:ph idx="1"/>
          </p:nvPr>
        </p:nvSpPr>
        <p:spPr/>
        <p:txBody>
          <a:bodyPr/>
          <a:lstStyle/>
          <a:p>
            <a:r>
              <a:rPr lang="en-PH" dirty="0"/>
              <a:t>Continue Traditional QA System development with a Apache UIMA based system</a:t>
            </a:r>
          </a:p>
          <a:p>
            <a:r>
              <a:rPr lang="en-PH" dirty="0"/>
              <a:t>Develop models for passage ranking</a:t>
            </a:r>
          </a:p>
          <a:p>
            <a:r>
              <a:rPr lang="en-PH" dirty="0"/>
              <a:t>Expand training data</a:t>
            </a:r>
          </a:p>
          <a:p>
            <a:r>
              <a:rPr lang="en-PH" dirty="0"/>
              <a:t>Use the developed QA System on Cycle 2, and use it to develop an expert system</a:t>
            </a:r>
          </a:p>
          <a:p>
            <a:r>
              <a:rPr lang="en-PH" dirty="0"/>
              <a:t>Shift from QA to an expert system</a:t>
            </a:r>
          </a:p>
          <a:p>
            <a:r>
              <a:rPr lang="en-PH" dirty="0"/>
              <a:t>Shift from information retrieval to end to end memory networks</a:t>
            </a:r>
            <a:endParaRPr lang="en-GB" dirty="0"/>
          </a:p>
        </p:txBody>
      </p:sp>
    </p:spTree>
    <p:extLst>
      <p:ext uri="{BB962C8B-B14F-4D97-AF65-F5344CB8AC3E}">
        <p14:creationId xmlns:p14="http://schemas.microsoft.com/office/powerpoint/2010/main" val="38345072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a:t>Background</a:t>
            </a:r>
            <a:endParaRPr lang="en-GB" dirty="0"/>
          </a:p>
        </p:txBody>
      </p:sp>
      <p:sp>
        <p:nvSpPr>
          <p:cNvPr id="3" name="Content Placeholder 2"/>
          <p:cNvSpPr>
            <a:spLocks noGrp="1"/>
          </p:cNvSpPr>
          <p:nvPr>
            <p:ph idx="1"/>
          </p:nvPr>
        </p:nvSpPr>
        <p:spPr/>
        <p:txBody>
          <a:bodyPr/>
          <a:lstStyle/>
          <a:p>
            <a:pPr marL="0" indent="0">
              <a:buNone/>
            </a:pPr>
            <a:r>
              <a:rPr lang="en-PH" dirty="0"/>
              <a:t>What is Question Answering (QA)? </a:t>
            </a:r>
            <a:br>
              <a:rPr lang="en-PH" dirty="0"/>
            </a:br>
            <a:r>
              <a:rPr lang="en-PH" dirty="0"/>
              <a:t>It </a:t>
            </a:r>
            <a:r>
              <a:rPr lang="en-SG" dirty="0"/>
              <a:t>is a computer science discipline within the fields of information retrieval and natural language processing (NLP), which is concerned with building systems that automatically answer questions posed by humans in a natural language. </a:t>
            </a:r>
            <a:br>
              <a:rPr lang="en-SG" dirty="0"/>
            </a:br>
            <a:br>
              <a:rPr lang="en-SG" dirty="0"/>
            </a:br>
            <a:r>
              <a:rPr lang="en-SG" dirty="0"/>
              <a:t>A QA Implementation, usually a computer program, may construct its answers by querying a structured database of knowledge or information, usually a knowledge base. More commonly, QA systems can pull answers from an unstructured  collection of natural language documents.</a:t>
            </a:r>
            <a:br>
              <a:rPr lang="en-SG" dirty="0"/>
            </a:br>
            <a:br>
              <a:rPr lang="en-SG" dirty="0"/>
            </a:br>
            <a:r>
              <a:rPr lang="en-SG" dirty="0"/>
              <a:t>(s. Handbook Of Knowledge Representation: Communication, Information Science - 2016)</a:t>
            </a:r>
            <a:endParaRPr lang="en-GB" dirty="0"/>
          </a:p>
        </p:txBody>
      </p:sp>
    </p:spTree>
    <p:extLst>
      <p:ext uri="{BB962C8B-B14F-4D97-AF65-F5344CB8AC3E}">
        <p14:creationId xmlns:p14="http://schemas.microsoft.com/office/powerpoint/2010/main" val="1723942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a:t>Background</a:t>
            </a:r>
            <a:endParaRPr lang="en-GB" dirty="0"/>
          </a:p>
        </p:txBody>
      </p:sp>
      <p:sp>
        <p:nvSpPr>
          <p:cNvPr id="3" name="Content Placeholder 2"/>
          <p:cNvSpPr>
            <a:spLocks noGrp="1"/>
          </p:cNvSpPr>
          <p:nvPr>
            <p:ph idx="1"/>
          </p:nvPr>
        </p:nvSpPr>
        <p:spPr/>
        <p:txBody>
          <a:bodyPr/>
          <a:lstStyle/>
          <a:p>
            <a:r>
              <a:rPr lang="en-PH" dirty="0"/>
              <a:t>The medical profession requires a great deal of memorization and information retrieval of medical texts. Doctors and physicians often need to refer to medical documents and most get theirs from the internet. Due to their profession, time is of great essence. The promising values that Medical Q&amp;A systems bring is the quick retrieval of information from a set of documents as queried from a natural language form.</a:t>
            </a:r>
          </a:p>
        </p:txBody>
      </p:sp>
    </p:spTree>
    <p:extLst>
      <p:ext uri="{BB962C8B-B14F-4D97-AF65-F5344CB8AC3E}">
        <p14:creationId xmlns:p14="http://schemas.microsoft.com/office/powerpoint/2010/main" val="2522854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7"/>
            <a:ext cx="3833906" cy="5879759"/>
          </a:xfrm>
        </p:spPr>
        <p:txBody>
          <a:bodyPr/>
          <a:lstStyle/>
          <a:p>
            <a:r>
              <a:rPr lang="en-PH" dirty="0"/>
              <a:t>Objectives</a:t>
            </a:r>
            <a:br>
              <a:rPr lang="en-PH" dirty="0"/>
            </a:br>
            <a:br>
              <a:rPr lang="en-PH" dirty="0"/>
            </a:br>
            <a:br>
              <a:rPr lang="en-PH" dirty="0"/>
            </a:br>
            <a:r>
              <a:rPr lang="en-PH" dirty="0"/>
              <a:t>Significance</a:t>
            </a:r>
            <a:br>
              <a:rPr lang="en-PH" dirty="0"/>
            </a:br>
            <a:br>
              <a:rPr lang="en-PH" dirty="0"/>
            </a:br>
            <a:br>
              <a:rPr lang="en-PH" dirty="0"/>
            </a:br>
            <a:r>
              <a:rPr lang="en-PH" dirty="0"/>
              <a:t>Scope &amp; Limitations</a:t>
            </a:r>
          </a:p>
        </p:txBody>
      </p:sp>
      <p:sp>
        <p:nvSpPr>
          <p:cNvPr id="3" name="Content Placeholder 2"/>
          <p:cNvSpPr>
            <a:spLocks noGrp="1"/>
          </p:cNvSpPr>
          <p:nvPr>
            <p:ph idx="1"/>
          </p:nvPr>
        </p:nvSpPr>
        <p:spPr/>
        <p:txBody>
          <a:bodyPr>
            <a:normAutofit lnSpcReduction="10000"/>
          </a:bodyPr>
          <a:lstStyle/>
          <a:p>
            <a:pPr marL="0" indent="0">
              <a:buNone/>
            </a:pPr>
            <a:r>
              <a:rPr lang="en-PH" dirty="0"/>
              <a:t>To experiment and study applicable trends in Question Answering and its application to a Medical Question Answering system.</a:t>
            </a:r>
          </a:p>
          <a:p>
            <a:endParaRPr lang="en-PH" dirty="0"/>
          </a:p>
          <a:p>
            <a:endParaRPr lang="en-PH" dirty="0"/>
          </a:p>
          <a:p>
            <a:pPr marL="0" indent="0">
              <a:buNone/>
            </a:pPr>
            <a:r>
              <a:rPr lang="en-PH" dirty="0"/>
              <a:t>To provide a modern model(s) of a question answering system for researchers and developers to follow in creating their own Medical Question Answering system. </a:t>
            </a:r>
          </a:p>
          <a:p>
            <a:pPr marL="0" indent="0">
              <a:buNone/>
            </a:pPr>
            <a:endParaRPr lang="en-PH" dirty="0"/>
          </a:p>
          <a:p>
            <a:pPr marL="0" indent="0">
              <a:buNone/>
            </a:pPr>
            <a:r>
              <a:rPr lang="en-PH" dirty="0"/>
              <a:t>We shall limit our scope on examining and experimenting with Factoid Question Answering systems. For the context of our corpus, we shall gather questions about Diabetes. With these serving as our usage context, we shall compare the results between two methods of Question-Answering: Traditional Information Retrieval and Neural Networks.</a:t>
            </a:r>
          </a:p>
          <a:p>
            <a:endParaRPr lang="en-PH" dirty="0"/>
          </a:p>
        </p:txBody>
      </p:sp>
    </p:spTree>
    <p:extLst>
      <p:ext uri="{BB962C8B-B14F-4D97-AF65-F5344CB8AC3E}">
        <p14:creationId xmlns:p14="http://schemas.microsoft.com/office/powerpoint/2010/main" val="2384864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0945" y="559678"/>
            <a:ext cx="4304961" cy="4952492"/>
          </a:xfrm>
        </p:spPr>
        <p:txBody>
          <a:bodyPr/>
          <a:lstStyle/>
          <a:p>
            <a:r>
              <a:rPr lang="en-PH" dirty="0"/>
              <a:t>Design and Methodology</a:t>
            </a:r>
            <a:endParaRPr lang="en-GB" dirty="0"/>
          </a:p>
        </p:txBody>
      </p:sp>
      <p:pic>
        <p:nvPicPr>
          <p:cNvPr id="4" name="Content Placeholder 3" descr="C:\Users\John\AppData\Local\Microsoft\Windows\INetCacheContent.Word\Medical Question Answering.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2036617"/>
            <a:ext cx="12192000" cy="5098473"/>
          </a:xfrm>
          <a:prstGeom prst="rect">
            <a:avLst/>
          </a:prstGeom>
          <a:noFill/>
          <a:ln>
            <a:noFill/>
          </a:ln>
        </p:spPr>
      </p:pic>
    </p:spTree>
    <p:extLst>
      <p:ext uri="{BB962C8B-B14F-4D97-AF65-F5344CB8AC3E}">
        <p14:creationId xmlns:p14="http://schemas.microsoft.com/office/powerpoint/2010/main" val="1693152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a:t>Activity Diagram</a:t>
            </a:r>
          </a:p>
        </p:txBody>
      </p:sp>
      <p:pic>
        <p:nvPicPr>
          <p:cNvPr id="4" name="Content Placeholder 3" descr="sAxwaDO.jp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293217" y="559678"/>
            <a:ext cx="6194737" cy="5622181"/>
          </a:xfrm>
          <a:prstGeom prst="rect">
            <a:avLst/>
          </a:prstGeom>
          <a:noFill/>
          <a:ln>
            <a:noFill/>
          </a:ln>
        </p:spPr>
      </p:pic>
    </p:spTree>
    <p:extLst>
      <p:ext uri="{BB962C8B-B14F-4D97-AF65-F5344CB8AC3E}">
        <p14:creationId xmlns:p14="http://schemas.microsoft.com/office/powerpoint/2010/main" val="1654708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382" y="559678"/>
            <a:ext cx="4346524" cy="4952492"/>
          </a:xfrm>
        </p:spPr>
        <p:txBody>
          <a:bodyPr/>
          <a:lstStyle/>
          <a:p>
            <a:r>
              <a:rPr lang="en-PH" dirty="0"/>
              <a:t>	Semantic Model</a:t>
            </a:r>
            <a:endParaRPr lang="en-GB" dirty="0"/>
          </a:p>
        </p:txBody>
      </p:sp>
      <p:sp>
        <p:nvSpPr>
          <p:cNvPr id="3" name="Content Placeholder 2"/>
          <p:cNvSpPr>
            <a:spLocks noGrp="1"/>
          </p:cNvSpPr>
          <p:nvPr>
            <p:ph idx="1"/>
          </p:nvPr>
        </p:nvSpPr>
        <p:spPr/>
        <p:txBody>
          <a:bodyPr/>
          <a:lstStyle/>
          <a:p>
            <a:pPr marL="0" indent="0" algn="just">
              <a:buNone/>
            </a:pPr>
            <a:r>
              <a:rPr lang="en-SG" dirty="0"/>
              <a:t>For our set of questions, we </a:t>
            </a:r>
            <a:r>
              <a:rPr lang="en-SG" dirty="0" err="1"/>
              <a:t>modeled</a:t>
            </a:r>
            <a:r>
              <a:rPr lang="en-SG" dirty="0"/>
              <a:t> the form of each question to the following semantic patterns so as to identify regularities and model their semantic contents. These patterns were obtained by generalizing the canonical forms to generic categories of the domain.</a:t>
            </a:r>
          </a:p>
          <a:p>
            <a:pPr marL="0" indent="0">
              <a:buNone/>
            </a:pPr>
            <a:endParaRPr lang="en-PH" dirty="0"/>
          </a:p>
          <a:p>
            <a:r>
              <a:rPr lang="en-PH" dirty="0"/>
              <a:t>What is [A]?</a:t>
            </a:r>
          </a:p>
          <a:p>
            <a:r>
              <a:rPr lang="en-PH" dirty="0"/>
              <a:t>Is [A] [B]?</a:t>
            </a:r>
          </a:p>
          <a:p>
            <a:r>
              <a:rPr lang="en-PH" dirty="0"/>
              <a:t>[A] which [B]?</a:t>
            </a:r>
          </a:p>
          <a:p>
            <a:r>
              <a:rPr lang="en-PH" dirty="0"/>
              <a:t>Define [A]</a:t>
            </a:r>
          </a:p>
          <a:p>
            <a:r>
              <a:rPr lang="en-PH" dirty="0"/>
              <a:t>Who is [A]?</a:t>
            </a:r>
          </a:p>
          <a:p>
            <a:r>
              <a:rPr lang="en-PH" dirty="0"/>
              <a:t>When [A]?</a:t>
            </a:r>
            <a:endParaRPr lang="en-GB" dirty="0"/>
          </a:p>
        </p:txBody>
      </p:sp>
    </p:spTree>
    <p:extLst>
      <p:ext uri="{BB962C8B-B14F-4D97-AF65-F5344CB8AC3E}">
        <p14:creationId xmlns:p14="http://schemas.microsoft.com/office/powerpoint/2010/main" val="3891673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a:t>Platform</a:t>
            </a:r>
            <a:br>
              <a:rPr lang="en-PH" dirty="0"/>
            </a:br>
            <a:r>
              <a:rPr lang="en-PH" dirty="0"/>
              <a:t>Analysis</a:t>
            </a:r>
            <a:endParaRPr lang="en-GB" dirty="0"/>
          </a:p>
        </p:txBody>
      </p:sp>
      <p:sp>
        <p:nvSpPr>
          <p:cNvPr id="3" name="Content Placeholder 2"/>
          <p:cNvSpPr>
            <a:spLocks noGrp="1"/>
          </p:cNvSpPr>
          <p:nvPr>
            <p:ph idx="1"/>
          </p:nvPr>
        </p:nvSpPr>
        <p:spPr/>
        <p:txBody>
          <a:bodyPr/>
          <a:lstStyle/>
          <a:p>
            <a:r>
              <a:rPr lang="en-PH" dirty="0" err="1"/>
              <a:t>OpenEphyra</a:t>
            </a:r>
            <a:endParaRPr lang="en-PH" dirty="0"/>
          </a:p>
          <a:p>
            <a:r>
              <a:rPr lang="en-PH" dirty="0"/>
              <a:t>QANUS</a:t>
            </a:r>
          </a:p>
          <a:p>
            <a:r>
              <a:rPr lang="en-PH" dirty="0" err="1"/>
              <a:t>Quepy</a:t>
            </a:r>
            <a:endParaRPr lang="en-PH" dirty="0"/>
          </a:p>
          <a:p>
            <a:r>
              <a:rPr lang="en-PH" dirty="0"/>
              <a:t>Apache UIMA</a:t>
            </a:r>
            <a:endParaRPr lang="en-GB" dirty="0"/>
          </a:p>
        </p:txBody>
      </p:sp>
    </p:spTree>
    <p:extLst>
      <p:ext uri="{BB962C8B-B14F-4D97-AF65-F5344CB8AC3E}">
        <p14:creationId xmlns:p14="http://schemas.microsoft.com/office/powerpoint/2010/main" val="31832895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382" y="559678"/>
            <a:ext cx="4346524" cy="4952492"/>
          </a:xfrm>
        </p:spPr>
        <p:txBody>
          <a:bodyPr/>
          <a:lstStyle/>
          <a:p>
            <a:pPr algn="l"/>
            <a:r>
              <a:rPr lang="en-PH" dirty="0"/>
              <a:t>First Cycle:</a:t>
            </a:r>
            <a:br>
              <a:rPr lang="en-PH" dirty="0"/>
            </a:br>
            <a:br>
              <a:rPr lang="en-PH" dirty="0"/>
            </a:br>
            <a:r>
              <a:rPr lang="en-PH" dirty="0"/>
              <a:t>Console Based</a:t>
            </a:r>
            <a:br>
              <a:rPr lang="en-PH" dirty="0"/>
            </a:br>
            <a:r>
              <a:rPr lang="en-PH" dirty="0"/>
              <a:t>QA</a:t>
            </a:r>
            <a:endParaRPr lang="en-GB" dirty="0"/>
          </a:p>
        </p:txBody>
      </p:sp>
      <p:sp>
        <p:nvSpPr>
          <p:cNvPr id="3" name="Content Placeholder 2"/>
          <p:cNvSpPr>
            <a:spLocks noGrp="1"/>
          </p:cNvSpPr>
          <p:nvPr>
            <p:ph idx="1"/>
          </p:nvPr>
        </p:nvSpPr>
        <p:spPr/>
        <p:txBody>
          <a:bodyPr/>
          <a:lstStyle/>
          <a:p>
            <a:r>
              <a:rPr lang="en-GB" dirty="0"/>
              <a:t>Developed from Sept-October</a:t>
            </a:r>
          </a:p>
          <a:p>
            <a:r>
              <a:rPr lang="en-PH" dirty="0"/>
              <a:t>Results: Successfully parsed and classified 68% of our question set</a:t>
            </a:r>
          </a:p>
          <a:p>
            <a:r>
              <a:rPr lang="en-PH" dirty="0"/>
              <a:t>Pitfalls: Text Retrieval</a:t>
            </a:r>
          </a:p>
          <a:p>
            <a:r>
              <a:rPr lang="en-PH" dirty="0" err="1"/>
              <a:t>Utilised</a:t>
            </a:r>
            <a:r>
              <a:rPr lang="en-PH" dirty="0"/>
              <a:t>: Stanford </a:t>
            </a:r>
            <a:r>
              <a:rPr lang="en-PH" dirty="0" err="1"/>
              <a:t>CoreNLP</a:t>
            </a:r>
            <a:endParaRPr lang="en-PH" dirty="0"/>
          </a:p>
          <a:p>
            <a:endParaRPr lang="en-PH" dirty="0"/>
          </a:p>
          <a:p>
            <a:endParaRPr lang="en-PH" dirty="0"/>
          </a:p>
        </p:txBody>
      </p:sp>
      <p:pic>
        <p:nvPicPr>
          <p:cNvPr id="4" name="Picture 3"/>
          <p:cNvPicPr>
            <a:picLocks noChangeAspect="1"/>
          </p:cNvPicPr>
          <p:nvPr/>
        </p:nvPicPr>
        <p:blipFill>
          <a:blip r:embed="rId2"/>
          <a:stretch>
            <a:fillRect/>
          </a:stretch>
        </p:blipFill>
        <p:spPr>
          <a:xfrm>
            <a:off x="1545327" y="3625919"/>
            <a:ext cx="10182847" cy="2900096"/>
          </a:xfrm>
          <a:prstGeom prst="rect">
            <a:avLst/>
          </a:prstGeom>
        </p:spPr>
      </p:pic>
    </p:spTree>
    <p:extLst>
      <p:ext uri="{BB962C8B-B14F-4D97-AF65-F5344CB8AC3E}">
        <p14:creationId xmlns:p14="http://schemas.microsoft.com/office/powerpoint/2010/main" val="2007455374"/>
      </p:ext>
    </p:extLst>
  </p:cSld>
  <p:clrMapOvr>
    <a:masterClrMapping/>
  </p:clrMapOvr>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B2135"/>
      </a:dk2>
      <a:lt2>
        <a:srgbClr val="F4EFDF"/>
      </a:lt2>
      <a:accent1>
        <a:srgbClr val="33A485"/>
      </a:accent1>
      <a:accent2>
        <a:srgbClr val="EC6E39"/>
      </a:accent2>
      <a:accent3>
        <a:srgbClr val="D5A52C"/>
      </a:accent3>
      <a:accent4>
        <a:srgbClr val="909081"/>
      </a:accent4>
      <a:accent5>
        <a:srgbClr val="3BA1C1"/>
      </a:accent5>
      <a:accent6>
        <a:srgbClr val="916A8C"/>
      </a:accent6>
      <a:hlink>
        <a:srgbClr val="3BA1C1"/>
      </a:hlink>
      <a:folHlink>
        <a:srgbClr val="916A8C"/>
      </a:folHlink>
    </a:clrScheme>
    <a:fontScheme name="Headlines">
      <a:majorFont>
        <a:latin typeface="Century Schoolbook" panose="02040604050505020304"/>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0A845BBA-79DB-48B1-B20E-7DB1D9224837}"/>
    </a:ext>
  </a:extLst>
</a:theme>
</file>

<file path=docProps/app.xml><?xml version="1.0" encoding="utf-8"?>
<Properties xmlns="http://schemas.openxmlformats.org/officeDocument/2006/extended-properties" xmlns:vt="http://schemas.openxmlformats.org/officeDocument/2006/docPropsVTypes">
  <Template>TM10001103[[fn=Headlines]]</Template>
  <TotalTime>525</TotalTime>
  <Words>426</Words>
  <Application>Microsoft Office PowerPoint</Application>
  <PresentationFormat>Widescreen</PresentationFormat>
  <Paragraphs>54</Paragraphs>
  <Slides>14</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Schoolbook</vt:lpstr>
      <vt:lpstr>Corbel</vt:lpstr>
      <vt:lpstr>Headlines</vt:lpstr>
      <vt:lpstr>Medical question answering systems</vt:lpstr>
      <vt:lpstr>Background</vt:lpstr>
      <vt:lpstr>Background</vt:lpstr>
      <vt:lpstr>Objectives   Significance   Scope &amp; Limitations</vt:lpstr>
      <vt:lpstr>Design and Methodology</vt:lpstr>
      <vt:lpstr>Activity Diagram</vt:lpstr>
      <vt:lpstr> Semantic Model</vt:lpstr>
      <vt:lpstr>Platform Analysis</vt:lpstr>
      <vt:lpstr>First Cycle:  Console Based QA</vt:lpstr>
      <vt:lpstr>Console Based QA: Demo</vt:lpstr>
      <vt:lpstr>Second Cycle:  Browser Based QA</vt:lpstr>
      <vt:lpstr>Browser Based QA: Demo</vt:lpstr>
      <vt:lpstr>Third Cycle:  Apache UIMA Based</vt:lpstr>
      <vt:lpstr>What’s 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Medical question answering systems</dc:title>
  <dc:creator>John Patrick Amata</dc:creator>
  <cp:lastModifiedBy>John Patrick Amata</cp:lastModifiedBy>
  <cp:revision>60</cp:revision>
  <dcterms:created xsi:type="dcterms:W3CDTF">2016-12-03T17:43:03Z</dcterms:created>
  <dcterms:modified xsi:type="dcterms:W3CDTF">2016-12-04T22:33:23Z</dcterms:modified>
</cp:coreProperties>
</file>

<file path=docProps/thumbnail.jpeg>
</file>